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61" r:id="rId5"/>
    <p:sldId id="281" r:id="rId6"/>
    <p:sldId id="267" r:id="rId7"/>
    <p:sldId id="282" r:id="rId8"/>
    <p:sldId id="272" r:id="rId9"/>
    <p:sldId id="273" r:id="rId10"/>
    <p:sldId id="280" r:id="rId11"/>
    <p:sldId id="275" r:id="rId12"/>
    <p:sldId id="274" r:id="rId13"/>
    <p:sldId id="279" r:id="rId14"/>
    <p:sldId id="276" r:id="rId15"/>
    <p:sldId id="278" r:id="rId16"/>
    <p:sldId id="277" r:id="rId17"/>
    <p:sldId id="262" r:id="rId18"/>
    <p:sldId id="271" r:id="rId19"/>
    <p:sldId id="266" r:id="rId20"/>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Clear Sans Regular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42" d="100"/>
          <a:sy n="42" d="100"/>
        </p:scale>
        <p:origin x="75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1654940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98027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extLst>
      <p:ext uri="{BB962C8B-B14F-4D97-AF65-F5344CB8AC3E}">
        <p14:creationId xmlns:p14="http://schemas.microsoft.com/office/powerpoint/2010/main" val="1419208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extLst>
      <p:ext uri="{BB962C8B-B14F-4D97-AF65-F5344CB8AC3E}">
        <p14:creationId xmlns:p14="http://schemas.microsoft.com/office/powerpoint/2010/main" val="237576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extLst>
      <p:ext uri="{BB962C8B-B14F-4D97-AF65-F5344CB8AC3E}">
        <p14:creationId xmlns:p14="http://schemas.microsoft.com/office/powerpoint/2010/main" val="299331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extLst>
      <p:ext uri="{BB962C8B-B14F-4D97-AF65-F5344CB8AC3E}">
        <p14:creationId xmlns:p14="http://schemas.microsoft.com/office/powerpoint/2010/main" val="2272671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extLst>
      <p:ext uri="{BB962C8B-B14F-4D97-AF65-F5344CB8AC3E}">
        <p14:creationId xmlns:p14="http://schemas.microsoft.com/office/powerpoint/2010/main" val="1200405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18</a:t>
            </a:fld>
            <a:endParaRPr lang="cs-CZ"/>
          </a:p>
        </p:txBody>
      </p:sp>
    </p:spTree>
    <p:extLst>
      <p:ext uri="{BB962C8B-B14F-4D97-AF65-F5344CB8AC3E}">
        <p14:creationId xmlns:p14="http://schemas.microsoft.com/office/powerpoint/2010/main" val="3669208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19</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extLst>
      <p:ext uri="{BB962C8B-B14F-4D97-AF65-F5344CB8AC3E}">
        <p14:creationId xmlns:p14="http://schemas.microsoft.com/office/powerpoint/2010/main" val="4018150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725202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3203234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1467187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docs.google.com/spreadsheets/d/1_NbSPFXKAcOqBWhndMnG3vJoiFmgqZTH/edit?usp=sharing&amp;ouid=107328674588948887778&amp;rtpof=true&amp;sd=true" TargetMode="External"/><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76219" y="1096060"/>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496703" y="2796331"/>
            <a:ext cx="7099802" cy="4185377"/>
          </a:xfrm>
          <a:prstGeom prst="rect">
            <a:avLst/>
          </a:prstGeom>
        </p:spPr>
        <p:txBody>
          <a:bodyPr wrap="square" lIns="0" tIns="0" rIns="0" bIns="0" rtlCol="0" anchor="t">
            <a:spAutoFit/>
          </a:bodyPr>
          <a:lstStyle/>
          <a:p>
            <a:pPr algn="ctr">
              <a:lnSpc>
                <a:spcPts val="11059"/>
              </a:lnSpc>
            </a:pPr>
            <a:r>
              <a:rPr lang="en-US" sz="8000" spc="-105" dirty="0">
                <a:solidFill>
                  <a:srgbClr val="FFFFFF"/>
                </a:solidFill>
                <a:latin typeface="Graphik Regular" panose="020B0503030202060203" pitchFamily="34" charset="0"/>
              </a:rPr>
              <a:t>Impact of Car Features on Price and Profitability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22619" y="-1377303"/>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C207976F-B387-4EE8-AD9B-F7CB7734EE0A}"/>
              </a:ext>
            </a:extLst>
          </p:cNvPr>
          <p:cNvSpPr txBox="1"/>
          <p:nvPr/>
        </p:nvSpPr>
        <p:spPr>
          <a:xfrm>
            <a:off x="2522344" y="940936"/>
            <a:ext cx="15079856" cy="1569660"/>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What is the relationship between fuel efficiency and the number of cylinders in a car's engine?</a:t>
            </a:r>
          </a:p>
        </p:txBody>
      </p:sp>
      <p:sp>
        <p:nvSpPr>
          <p:cNvPr id="29" name="TextBox 28">
            <a:extLst>
              <a:ext uri="{FF2B5EF4-FFF2-40B4-BE49-F238E27FC236}">
                <a16:creationId xmlns:a16="http://schemas.microsoft.com/office/drawing/2014/main" id="{77DFA335-9E11-4301-BCA2-83C1DA2BFDAD}"/>
              </a:ext>
            </a:extLst>
          </p:cNvPr>
          <p:cNvSpPr txBox="1"/>
          <p:nvPr/>
        </p:nvSpPr>
        <p:spPr>
          <a:xfrm>
            <a:off x="3926988" y="7702413"/>
            <a:ext cx="13882000" cy="1569660"/>
          </a:xfrm>
          <a:prstGeom prst="rect">
            <a:avLst/>
          </a:prstGeom>
          <a:noFill/>
        </p:spPr>
        <p:txBody>
          <a:bodyPr wrap="square" rtlCol="0">
            <a:spAutoFit/>
          </a:bodyPr>
          <a:lstStyle/>
          <a:p>
            <a:r>
              <a:rPr lang="en-US" sz="2400" b="1" i="0" u="sng" dirty="0">
                <a:solidFill>
                  <a:schemeClr val="tx1">
                    <a:lumMod val="85000"/>
                    <a:lumOff val="15000"/>
                  </a:schemeClr>
                </a:solidFill>
                <a:effectLst/>
                <a:latin typeface="Manrope"/>
              </a:rPr>
              <a:t>Result:-</a:t>
            </a:r>
          </a:p>
          <a:p>
            <a:r>
              <a:rPr lang="en-US" sz="2400" b="0" i="0" dirty="0">
                <a:solidFill>
                  <a:schemeClr val="tx2"/>
                </a:solidFill>
                <a:effectLst/>
                <a:latin typeface="Manrope"/>
              </a:rPr>
              <a:t>Analysis reveals a negative correlation between fuel efficiency and the number of engine cylinders, indicating that as cylinder count increases, efficiency decreases. The calculated correlation coefficient supports this inverse relationship, offering insights for engine design decisions.</a:t>
            </a:r>
            <a:endParaRPr lang="en-IN" sz="2400" dirty="0">
              <a:solidFill>
                <a:schemeClr val="tx2"/>
              </a:solidFill>
            </a:endParaRPr>
          </a:p>
        </p:txBody>
      </p:sp>
      <p:pic>
        <p:nvPicPr>
          <p:cNvPr id="31" name="Picture 30">
            <a:extLst>
              <a:ext uri="{FF2B5EF4-FFF2-40B4-BE49-F238E27FC236}">
                <a16:creationId xmlns:a16="http://schemas.microsoft.com/office/drawing/2014/main" id="{80E4E1DB-7FD9-4EE2-85B6-5397539B62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60314" y="3149416"/>
            <a:ext cx="7641118" cy="4367614"/>
          </a:xfrm>
          <a:prstGeom prst="rect">
            <a:avLst/>
          </a:prstGeom>
        </p:spPr>
      </p:pic>
      <p:pic>
        <p:nvPicPr>
          <p:cNvPr id="33" name="Picture 32">
            <a:extLst>
              <a:ext uri="{FF2B5EF4-FFF2-40B4-BE49-F238E27FC236}">
                <a16:creationId xmlns:a16="http://schemas.microsoft.com/office/drawing/2014/main" id="{A9DE19D1-439D-43EB-BB85-9727BE8D55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5618" y="4612943"/>
            <a:ext cx="4064295" cy="1569659"/>
          </a:xfrm>
          <a:prstGeom prst="rect">
            <a:avLst/>
          </a:prstGeom>
        </p:spPr>
      </p:pic>
    </p:spTree>
    <p:extLst>
      <p:ext uri="{BB962C8B-B14F-4D97-AF65-F5344CB8AC3E}">
        <p14:creationId xmlns:p14="http://schemas.microsoft.com/office/powerpoint/2010/main" val="3960514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13" name="Group 13"/>
          <p:cNvGrpSpPr/>
          <p:nvPr/>
        </p:nvGrpSpPr>
        <p:grpSpPr>
          <a:xfrm>
            <a:off x="204268" y="1286097"/>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04800" y="308610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378293" y="4914900"/>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379189" y="6743700"/>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300474" y="8615761"/>
            <a:ext cx="1920802" cy="1720711"/>
            <a:chOff x="0" y="80716"/>
            <a:chExt cx="2561069" cy="2294281"/>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16484543">
              <a:off x="526471" y="78549"/>
              <a:ext cx="2032432" cy="2036765"/>
            </a:xfrm>
            <a:prstGeom prst="rect">
              <a:avLst/>
            </a:prstGeom>
          </p:spPr>
        </p:pic>
      </p:grpSp>
      <p:sp>
        <p:nvSpPr>
          <p:cNvPr id="33" name="TextBox 33"/>
          <p:cNvSpPr txBox="1"/>
          <p:nvPr/>
        </p:nvSpPr>
        <p:spPr>
          <a:xfrm>
            <a:off x="10440431" y="406153"/>
            <a:ext cx="7632963" cy="116705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nchor="t">
            <a:spAutoFit/>
          </a:bodyPr>
          <a:lstStyle/>
          <a:p>
            <a:pPr algn="r">
              <a:lnSpc>
                <a:spcPts val="9600"/>
              </a:lnSpc>
            </a:pPr>
            <a:r>
              <a:rPr lang="en-US" sz="7200" spc="-80" dirty="0">
                <a:solidFill>
                  <a:srgbClr val="FFFFFF"/>
                </a:solidFill>
                <a:latin typeface="Graphik Regular" panose="020B0503030202060203" pitchFamily="34" charset="0"/>
              </a:rPr>
              <a:t>Dashboards:-  </a:t>
            </a:r>
          </a:p>
        </p:txBody>
      </p:sp>
      <p:sp>
        <p:nvSpPr>
          <p:cNvPr id="34" name="TextBox 34"/>
          <p:cNvSpPr txBox="1"/>
          <p:nvPr/>
        </p:nvSpPr>
        <p:spPr>
          <a:xfrm>
            <a:off x="966430" y="1770950"/>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1074831" y="3508458"/>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210054" y="8943424"/>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5</a:t>
            </a:r>
          </a:p>
        </p:txBody>
      </p:sp>
      <p:sp>
        <p:nvSpPr>
          <p:cNvPr id="37" name="TextBox 37"/>
          <p:cNvSpPr txBox="1"/>
          <p:nvPr/>
        </p:nvSpPr>
        <p:spPr>
          <a:xfrm>
            <a:off x="1140454" y="717076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1140455" y="5369378"/>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3C7B2936-D239-4EAE-B14B-D66989961D1B}"/>
              </a:ext>
            </a:extLst>
          </p:cNvPr>
          <p:cNvSpPr txBox="1"/>
          <p:nvPr/>
        </p:nvSpPr>
        <p:spPr>
          <a:xfrm>
            <a:off x="2195917" y="1562827"/>
            <a:ext cx="15406283" cy="1569660"/>
          </a:xfrm>
          <a:prstGeom prst="rect">
            <a:avLst/>
          </a:prstGeom>
          <a:noFill/>
        </p:spPr>
        <p:txBody>
          <a:bodyPr wrap="square" rtlCol="0">
            <a:spAutoFit/>
          </a:bodyPr>
          <a:lstStyle/>
          <a:p>
            <a:r>
              <a:rPr lang="en-US" sz="4800" dirty="0"/>
              <a:t>How does the distribution of car prices vary by brand and body style?</a:t>
            </a:r>
          </a:p>
        </p:txBody>
      </p:sp>
      <p:sp>
        <p:nvSpPr>
          <p:cNvPr id="40" name="TextBox 39">
            <a:extLst>
              <a:ext uri="{FF2B5EF4-FFF2-40B4-BE49-F238E27FC236}">
                <a16:creationId xmlns:a16="http://schemas.microsoft.com/office/drawing/2014/main" id="{AF22EA33-4B5D-4C76-B29E-F3F5962E67F0}"/>
              </a:ext>
            </a:extLst>
          </p:cNvPr>
          <p:cNvSpPr txBox="1"/>
          <p:nvPr/>
        </p:nvSpPr>
        <p:spPr>
          <a:xfrm>
            <a:off x="2195917" y="3249761"/>
            <a:ext cx="14843227" cy="1569660"/>
          </a:xfrm>
          <a:prstGeom prst="rect">
            <a:avLst/>
          </a:prstGeom>
          <a:noFill/>
        </p:spPr>
        <p:txBody>
          <a:bodyPr wrap="square" rtlCol="0">
            <a:spAutoFit/>
          </a:bodyPr>
          <a:lstStyle/>
          <a:p>
            <a:r>
              <a:rPr lang="en-US" sz="4800" dirty="0"/>
              <a:t>Which car brands have the highest and lowest average MSRPs, and how does this vary by body style?</a:t>
            </a:r>
          </a:p>
        </p:txBody>
      </p:sp>
      <p:sp>
        <p:nvSpPr>
          <p:cNvPr id="41" name="TextBox 40">
            <a:extLst>
              <a:ext uri="{FF2B5EF4-FFF2-40B4-BE49-F238E27FC236}">
                <a16:creationId xmlns:a16="http://schemas.microsoft.com/office/drawing/2014/main" id="{84BCC311-D773-4C52-BEE9-C80DE733D356}"/>
              </a:ext>
            </a:extLst>
          </p:cNvPr>
          <p:cNvSpPr txBox="1"/>
          <p:nvPr/>
        </p:nvSpPr>
        <p:spPr>
          <a:xfrm>
            <a:off x="2242400" y="5088970"/>
            <a:ext cx="14442827" cy="1569660"/>
          </a:xfrm>
          <a:prstGeom prst="rect">
            <a:avLst/>
          </a:prstGeom>
          <a:noFill/>
        </p:spPr>
        <p:txBody>
          <a:bodyPr wrap="square" rtlCol="0">
            <a:spAutoFit/>
          </a:bodyPr>
          <a:lstStyle/>
          <a:p>
            <a:r>
              <a:rPr lang="en-US" sz="4800" dirty="0"/>
              <a:t>How do the different feature such as transmission type affect the MSRP, and how does this vary by body style?</a:t>
            </a:r>
            <a:endParaRPr lang="en-IN" sz="4800" dirty="0"/>
          </a:p>
        </p:txBody>
      </p:sp>
      <p:sp>
        <p:nvSpPr>
          <p:cNvPr id="42" name="TextBox 41">
            <a:extLst>
              <a:ext uri="{FF2B5EF4-FFF2-40B4-BE49-F238E27FC236}">
                <a16:creationId xmlns:a16="http://schemas.microsoft.com/office/drawing/2014/main" id="{8F4DBBAB-9E74-4266-B111-078C02A853D8}"/>
              </a:ext>
            </a:extLst>
          </p:cNvPr>
          <p:cNvSpPr txBox="1"/>
          <p:nvPr/>
        </p:nvSpPr>
        <p:spPr>
          <a:xfrm>
            <a:off x="1830893" y="6953073"/>
            <a:ext cx="14734826" cy="1569660"/>
          </a:xfrm>
          <a:prstGeom prst="rect">
            <a:avLst/>
          </a:prstGeom>
          <a:noFill/>
        </p:spPr>
        <p:txBody>
          <a:bodyPr wrap="square" rtlCol="0">
            <a:spAutoFit/>
          </a:bodyPr>
          <a:lstStyle/>
          <a:p>
            <a:pPr lvl="1"/>
            <a:r>
              <a:rPr lang="en-US" sz="4800" dirty="0"/>
              <a:t>How does the fuel efficiency of cars vary across different body styles and model years? </a:t>
            </a:r>
          </a:p>
        </p:txBody>
      </p:sp>
      <p:sp>
        <p:nvSpPr>
          <p:cNvPr id="43" name="TextBox 42">
            <a:extLst>
              <a:ext uri="{FF2B5EF4-FFF2-40B4-BE49-F238E27FC236}">
                <a16:creationId xmlns:a16="http://schemas.microsoft.com/office/drawing/2014/main" id="{06BCECBF-FE22-47EA-841D-9DB1D0493DBB}"/>
              </a:ext>
            </a:extLst>
          </p:cNvPr>
          <p:cNvSpPr txBox="1"/>
          <p:nvPr/>
        </p:nvSpPr>
        <p:spPr>
          <a:xfrm>
            <a:off x="2397372" y="8633634"/>
            <a:ext cx="15890627" cy="1569660"/>
          </a:xfrm>
          <a:prstGeom prst="rect">
            <a:avLst/>
          </a:prstGeom>
          <a:noFill/>
        </p:spPr>
        <p:txBody>
          <a:bodyPr wrap="square" rtlCol="0">
            <a:spAutoFit/>
          </a:bodyPr>
          <a:lstStyle/>
          <a:p>
            <a:r>
              <a:rPr lang="en-US" sz="4800" dirty="0"/>
              <a:t>How does the car's horsepower, MPG, and price vary across different Brands?</a:t>
            </a:r>
            <a:endParaRPr lang="en-IN" sz="4800" dirty="0"/>
          </a:p>
        </p:txBody>
      </p:sp>
    </p:spTree>
    <p:extLst>
      <p:ext uri="{BB962C8B-B14F-4D97-AF65-F5344CB8AC3E}">
        <p14:creationId xmlns:p14="http://schemas.microsoft.com/office/powerpoint/2010/main" val="2921373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22619" y="-1377303"/>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C207976F-B387-4EE8-AD9B-F7CB7734EE0A}"/>
              </a:ext>
            </a:extLst>
          </p:cNvPr>
          <p:cNvSpPr txBox="1"/>
          <p:nvPr/>
        </p:nvSpPr>
        <p:spPr>
          <a:xfrm>
            <a:off x="2522344" y="940936"/>
            <a:ext cx="13992902" cy="1569660"/>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How does the distribution of car prices vary by brand and body style?</a:t>
            </a:r>
          </a:p>
        </p:txBody>
      </p:sp>
      <p:sp>
        <p:nvSpPr>
          <p:cNvPr id="29" name="TextBox 28">
            <a:extLst>
              <a:ext uri="{FF2B5EF4-FFF2-40B4-BE49-F238E27FC236}">
                <a16:creationId xmlns:a16="http://schemas.microsoft.com/office/drawing/2014/main" id="{77DFA335-9E11-4301-BCA2-83C1DA2BFDAD}"/>
              </a:ext>
            </a:extLst>
          </p:cNvPr>
          <p:cNvSpPr txBox="1"/>
          <p:nvPr/>
        </p:nvSpPr>
        <p:spPr>
          <a:xfrm>
            <a:off x="4024989" y="8204671"/>
            <a:ext cx="13006839" cy="1200329"/>
          </a:xfrm>
          <a:prstGeom prst="rect">
            <a:avLst/>
          </a:prstGeom>
          <a:noFill/>
        </p:spPr>
        <p:txBody>
          <a:bodyPr wrap="square" rtlCol="0">
            <a:spAutoFit/>
          </a:bodyPr>
          <a:lstStyle/>
          <a:p>
            <a:r>
              <a:rPr lang="en-US" sz="2400" b="1" i="0" u="sng" dirty="0">
                <a:solidFill>
                  <a:schemeClr val="tx1">
                    <a:lumMod val="85000"/>
                    <a:lumOff val="15000"/>
                  </a:schemeClr>
                </a:solidFill>
                <a:effectLst/>
                <a:latin typeface="Manrope"/>
              </a:rPr>
              <a:t>Result:-</a:t>
            </a:r>
          </a:p>
          <a:p>
            <a:r>
              <a:rPr lang="en-US" sz="2400" b="0" i="0" dirty="0">
                <a:solidFill>
                  <a:schemeClr val="tx2"/>
                </a:solidFill>
                <a:effectLst/>
                <a:latin typeface="Manrope"/>
              </a:rPr>
              <a:t>Following the data analysis, it was determined that Chevrolet has the highest price distribution among the car manufacturers in the dataset.</a:t>
            </a:r>
            <a:endParaRPr lang="en-IN" sz="2400" dirty="0">
              <a:solidFill>
                <a:schemeClr val="tx2"/>
              </a:solidFill>
            </a:endParaRPr>
          </a:p>
        </p:txBody>
      </p:sp>
      <p:pic>
        <p:nvPicPr>
          <p:cNvPr id="31" name="Picture 30">
            <a:extLst>
              <a:ext uri="{FF2B5EF4-FFF2-40B4-BE49-F238E27FC236}">
                <a16:creationId xmlns:a16="http://schemas.microsoft.com/office/drawing/2014/main" id="{27247460-9295-42C8-8247-4BF5ADD6FA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1522" y="2888033"/>
            <a:ext cx="9566531" cy="4953000"/>
          </a:xfrm>
          <a:prstGeom prst="rect">
            <a:avLst/>
          </a:prstGeom>
        </p:spPr>
      </p:pic>
      <p:pic>
        <p:nvPicPr>
          <p:cNvPr id="33" name="Picture 32">
            <a:extLst>
              <a:ext uri="{FF2B5EF4-FFF2-40B4-BE49-F238E27FC236}">
                <a16:creationId xmlns:a16="http://schemas.microsoft.com/office/drawing/2014/main" id="{05D2761A-02FF-4614-9BC4-69472A1A26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14576" y="3149327"/>
            <a:ext cx="3426579" cy="4726316"/>
          </a:xfrm>
          <a:prstGeom prst="rect">
            <a:avLst/>
          </a:prstGeom>
          <a:ln>
            <a:solidFill>
              <a:schemeClr val="tx1"/>
            </a:solidFill>
          </a:ln>
        </p:spPr>
      </p:pic>
    </p:spTree>
    <p:extLst>
      <p:ext uri="{BB962C8B-B14F-4D97-AF65-F5344CB8AC3E}">
        <p14:creationId xmlns:p14="http://schemas.microsoft.com/office/powerpoint/2010/main" val="2272436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22619" y="-1377303"/>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C207976F-B387-4EE8-AD9B-F7CB7734EE0A}"/>
              </a:ext>
            </a:extLst>
          </p:cNvPr>
          <p:cNvSpPr txBox="1"/>
          <p:nvPr/>
        </p:nvSpPr>
        <p:spPr>
          <a:xfrm>
            <a:off x="2522344" y="940936"/>
            <a:ext cx="13992902" cy="2308324"/>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Which car brands have the highest and lowest average MSRPs, and how does this vary by body style?</a:t>
            </a:r>
          </a:p>
        </p:txBody>
      </p:sp>
      <p:sp>
        <p:nvSpPr>
          <p:cNvPr id="29" name="TextBox 28">
            <a:extLst>
              <a:ext uri="{FF2B5EF4-FFF2-40B4-BE49-F238E27FC236}">
                <a16:creationId xmlns:a16="http://schemas.microsoft.com/office/drawing/2014/main" id="{77DFA335-9E11-4301-BCA2-83C1DA2BFDAD}"/>
              </a:ext>
            </a:extLst>
          </p:cNvPr>
          <p:cNvSpPr txBox="1"/>
          <p:nvPr/>
        </p:nvSpPr>
        <p:spPr>
          <a:xfrm>
            <a:off x="3967077" y="7983333"/>
            <a:ext cx="13006839" cy="1569660"/>
          </a:xfrm>
          <a:prstGeom prst="rect">
            <a:avLst/>
          </a:prstGeom>
          <a:noFill/>
        </p:spPr>
        <p:txBody>
          <a:bodyPr wrap="square" rtlCol="0">
            <a:spAutoFit/>
          </a:bodyPr>
          <a:lstStyle/>
          <a:p>
            <a:r>
              <a:rPr lang="en-US" sz="2400" b="1" i="0" u="sng" dirty="0">
                <a:solidFill>
                  <a:schemeClr val="tx1">
                    <a:lumMod val="85000"/>
                    <a:lumOff val="15000"/>
                  </a:schemeClr>
                </a:solidFill>
                <a:effectLst/>
                <a:latin typeface="Manrope"/>
              </a:rPr>
              <a:t>Result:-</a:t>
            </a:r>
          </a:p>
          <a:p>
            <a:r>
              <a:rPr lang="en-US" sz="2400" b="0" i="0" dirty="0">
                <a:solidFill>
                  <a:schemeClr val="tx2"/>
                </a:solidFill>
                <a:effectLst/>
                <a:latin typeface="Manrope"/>
              </a:rPr>
              <a:t>Upon analyzing the data, it was found that Bugatti has the highest average Manufacturer's Suggested Retail Price (MSRP), while Plymouth has the lowest average MSRP among the car manufacturers in the dataset.</a:t>
            </a:r>
            <a:endParaRPr lang="en-IN" sz="2400" dirty="0">
              <a:solidFill>
                <a:schemeClr val="tx2"/>
              </a:solidFill>
            </a:endParaRPr>
          </a:p>
        </p:txBody>
      </p:sp>
      <p:pic>
        <p:nvPicPr>
          <p:cNvPr id="30" name="Picture 29">
            <a:extLst>
              <a:ext uri="{FF2B5EF4-FFF2-40B4-BE49-F238E27FC236}">
                <a16:creationId xmlns:a16="http://schemas.microsoft.com/office/drawing/2014/main" id="{D0EBA3C2-221E-4D34-B2CD-5ED20AA998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13878" y="3128598"/>
            <a:ext cx="9811222" cy="4712304"/>
          </a:xfrm>
          <a:prstGeom prst="rect">
            <a:avLst/>
          </a:prstGeom>
        </p:spPr>
      </p:pic>
    </p:spTree>
    <p:extLst>
      <p:ext uri="{BB962C8B-B14F-4D97-AF65-F5344CB8AC3E}">
        <p14:creationId xmlns:p14="http://schemas.microsoft.com/office/powerpoint/2010/main" val="3155970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22619" y="-1377303"/>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C207976F-B387-4EE8-AD9B-F7CB7734EE0A}"/>
              </a:ext>
            </a:extLst>
          </p:cNvPr>
          <p:cNvSpPr txBox="1"/>
          <p:nvPr/>
        </p:nvSpPr>
        <p:spPr>
          <a:xfrm>
            <a:off x="2522344" y="940936"/>
            <a:ext cx="15286644" cy="1569660"/>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How do the different feature such as transmission type affect the MSRP, and how does this vary by body style?</a:t>
            </a:r>
          </a:p>
        </p:txBody>
      </p:sp>
      <p:sp>
        <p:nvSpPr>
          <p:cNvPr id="29" name="TextBox 28">
            <a:extLst>
              <a:ext uri="{FF2B5EF4-FFF2-40B4-BE49-F238E27FC236}">
                <a16:creationId xmlns:a16="http://schemas.microsoft.com/office/drawing/2014/main" id="{77DFA335-9E11-4301-BCA2-83C1DA2BFDAD}"/>
              </a:ext>
            </a:extLst>
          </p:cNvPr>
          <p:cNvSpPr txBox="1"/>
          <p:nvPr/>
        </p:nvSpPr>
        <p:spPr>
          <a:xfrm>
            <a:off x="3859757" y="7772731"/>
            <a:ext cx="14214148" cy="1569660"/>
          </a:xfrm>
          <a:prstGeom prst="rect">
            <a:avLst/>
          </a:prstGeom>
          <a:noFill/>
        </p:spPr>
        <p:txBody>
          <a:bodyPr wrap="square" rtlCol="0">
            <a:spAutoFit/>
          </a:bodyPr>
          <a:lstStyle/>
          <a:p>
            <a:r>
              <a:rPr lang="en-US" sz="2400" b="1" i="0" u="sng" dirty="0">
                <a:solidFill>
                  <a:schemeClr val="tx1">
                    <a:lumMod val="85000"/>
                    <a:lumOff val="15000"/>
                  </a:schemeClr>
                </a:solidFill>
                <a:effectLst/>
                <a:latin typeface="Manrope"/>
              </a:rPr>
              <a:t>Result:-</a:t>
            </a:r>
          </a:p>
          <a:p>
            <a:r>
              <a:rPr lang="en-US" sz="2400" b="0" i="0" dirty="0">
                <a:solidFill>
                  <a:schemeClr val="tx2"/>
                </a:solidFill>
                <a:effectLst/>
                <a:latin typeface="Manrope"/>
              </a:rPr>
              <a:t>After analyzing the data, it became evident that among all transmission types, automated manual transmissions, particularly in the coupe style, have the highest MSRP (Manufacturer's Suggested Retail Price). Conversely, manual transmissions tend to have the lowest MSRP on average.</a:t>
            </a:r>
            <a:endParaRPr lang="en-IN" sz="2400" dirty="0">
              <a:solidFill>
                <a:schemeClr val="tx2"/>
              </a:solidFill>
            </a:endParaRPr>
          </a:p>
        </p:txBody>
      </p:sp>
      <p:pic>
        <p:nvPicPr>
          <p:cNvPr id="30" name="Picture 29">
            <a:extLst>
              <a:ext uri="{FF2B5EF4-FFF2-40B4-BE49-F238E27FC236}">
                <a16:creationId xmlns:a16="http://schemas.microsoft.com/office/drawing/2014/main" id="{E6E84CA6-8B1B-4789-A567-50A6682B09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1409" y="2781300"/>
            <a:ext cx="9180391" cy="4893151"/>
          </a:xfrm>
          <a:prstGeom prst="rect">
            <a:avLst/>
          </a:prstGeom>
        </p:spPr>
      </p:pic>
      <p:pic>
        <p:nvPicPr>
          <p:cNvPr id="34" name="Picture 33">
            <a:extLst>
              <a:ext uri="{FF2B5EF4-FFF2-40B4-BE49-F238E27FC236}">
                <a16:creationId xmlns:a16="http://schemas.microsoft.com/office/drawing/2014/main" id="{BD9EE9F2-C775-4CA7-8493-F43550E13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04770" y="2857500"/>
            <a:ext cx="6454699" cy="4880552"/>
          </a:xfrm>
          <a:prstGeom prst="rect">
            <a:avLst/>
          </a:prstGeom>
          <a:ln>
            <a:solidFill>
              <a:schemeClr val="tx1"/>
            </a:solidFill>
          </a:ln>
        </p:spPr>
      </p:pic>
    </p:spTree>
    <p:extLst>
      <p:ext uri="{BB962C8B-B14F-4D97-AF65-F5344CB8AC3E}">
        <p14:creationId xmlns:p14="http://schemas.microsoft.com/office/powerpoint/2010/main" val="3422378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22619" y="-1377303"/>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C207976F-B387-4EE8-AD9B-F7CB7734EE0A}"/>
              </a:ext>
            </a:extLst>
          </p:cNvPr>
          <p:cNvSpPr txBox="1"/>
          <p:nvPr/>
        </p:nvSpPr>
        <p:spPr>
          <a:xfrm>
            <a:off x="2522344" y="940936"/>
            <a:ext cx="14475956" cy="1569660"/>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How does the fuel efficiency of cars vary across different body styles and model years? </a:t>
            </a:r>
          </a:p>
        </p:txBody>
      </p:sp>
      <p:sp>
        <p:nvSpPr>
          <p:cNvPr id="29" name="TextBox 28">
            <a:extLst>
              <a:ext uri="{FF2B5EF4-FFF2-40B4-BE49-F238E27FC236}">
                <a16:creationId xmlns:a16="http://schemas.microsoft.com/office/drawing/2014/main" id="{77DFA335-9E11-4301-BCA2-83C1DA2BFDAD}"/>
              </a:ext>
            </a:extLst>
          </p:cNvPr>
          <p:cNvSpPr txBox="1"/>
          <p:nvPr/>
        </p:nvSpPr>
        <p:spPr>
          <a:xfrm>
            <a:off x="4334304" y="8145735"/>
            <a:ext cx="13006839" cy="1200329"/>
          </a:xfrm>
          <a:prstGeom prst="rect">
            <a:avLst/>
          </a:prstGeom>
          <a:noFill/>
        </p:spPr>
        <p:txBody>
          <a:bodyPr wrap="square" rtlCol="0">
            <a:spAutoFit/>
          </a:bodyPr>
          <a:lstStyle/>
          <a:p>
            <a:r>
              <a:rPr lang="en-US" sz="2400" b="1" i="0" u="sng" dirty="0">
                <a:solidFill>
                  <a:schemeClr val="tx1">
                    <a:lumMod val="85000"/>
                    <a:lumOff val="15000"/>
                  </a:schemeClr>
                </a:solidFill>
                <a:effectLst/>
                <a:latin typeface="Manrope"/>
              </a:rPr>
              <a:t>Result:-</a:t>
            </a:r>
          </a:p>
          <a:p>
            <a:r>
              <a:rPr lang="en-US" sz="2400" b="0" i="0" dirty="0">
                <a:solidFill>
                  <a:schemeClr val="tx2"/>
                </a:solidFill>
                <a:effectLst/>
                <a:latin typeface="Manrope"/>
              </a:rPr>
              <a:t>The analysis and chart demonstrate a direct relationship: as the model year increases, fuel efficiency rises. This trend is unmistakably illustrated by the upward-sloping trendline on the chart.</a:t>
            </a:r>
            <a:endParaRPr lang="en-IN" sz="2400" dirty="0">
              <a:solidFill>
                <a:schemeClr val="tx2"/>
              </a:solidFill>
            </a:endParaRPr>
          </a:p>
        </p:txBody>
      </p:sp>
      <p:pic>
        <p:nvPicPr>
          <p:cNvPr id="30" name="Picture 29">
            <a:extLst>
              <a:ext uri="{FF2B5EF4-FFF2-40B4-BE49-F238E27FC236}">
                <a16:creationId xmlns:a16="http://schemas.microsoft.com/office/drawing/2014/main" id="{B4D3AF53-7A08-4253-947D-1348A750DF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4379" y="2628901"/>
            <a:ext cx="10444621" cy="5252082"/>
          </a:xfrm>
          <a:prstGeom prst="rect">
            <a:avLst/>
          </a:prstGeom>
        </p:spPr>
      </p:pic>
    </p:spTree>
    <p:extLst>
      <p:ext uri="{BB962C8B-B14F-4D97-AF65-F5344CB8AC3E}">
        <p14:creationId xmlns:p14="http://schemas.microsoft.com/office/powerpoint/2010/main" val="948984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22619" y="-1377303"/>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C207976F-B387-4EE8-AD9B-F7CB7734EE0A}"/>
              </a:ext>
            </a:extLst>
          </p:cNvPr>
          <p:cNvSpPr txBox="1"/>
          <p:nvPr/>
        </p:nvSpPr>
        <p:spPr>
          <a:xfrm>
            <a:off x="2522344" y="940936"/>
            <a:ext cx="13992902" cy="1569660"/>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How does the car's horsepower, MPG, and price vary across different Brands?</a:t>
            </a:r>
          </a:p>
        </p:txBody>
      </p:sp>
      <p:sp>
        <p:nvSpPr>
          <p:cNvPr id="29" name="TextBox 28">
            <a:extLst>
              <a:ext uri="{FF2B5EF4-FFF2-40B4-BE49-F238E27FC236}">
                <a16:creationId xmlns:a16="http://schemas.microsoft.com/office/drawing/2014/main" id="{77DFA335-9E11-4301-BCA2-83C1DA2BFDAD}"/>
              </a:ext>
            </a:extLst>
          </p:cNvPr>
          <p:cNvSpPr txBox="1"/>
          <p:nvPr/>
        </p:nvSpPr>
        <p:spPr>
          <a:xfrm>
            <a:off x="3908365" y="7893548"/>
            <a:ext cx="13006839" cy="1569660"/>
          </a:xfrm>
          <a:prstGeom prst="rect">
            <a:avLst/>
          </a:prstGeom>
          <a:noFill/>
        </p:spPr>
        <p:txBody>
          <a:bodyPr wrap="square" rtlCol="0">
            <a:spAutoFit/>
          </a:bodyPr>
          <a:lstStyle/>
          <a:p>
            <a:r>
              <a:rPr lang="en-US" sz="2400" b="1" i="0" u="sng" dirty="0">
                <a:solidFill>
                  <a:schemeClr val="tx1">
                    <a:lumMod val="85000"/>
                    <a:lumOff val="15000"/>
                  </a:schemeClr>
                </a:solidFill>
                <a:effectLst/>
                <a:latin typeface="Manrope"/>
              </a:rPr>
              <a:t>Result:-</a:t>
            </a:r>
          </a:p>
          <a:p>
            <a:r>
              <a:rPr lang="en-US" sz="2400" b="0" i="0" dirty="0">
                <a:solidFill>
                  <a:schemeClr val="tx2"/>
                </a:solidFill>
                <a:effectLst/>
                <a:latin typeface="Manrope"/>
              </a:rPr>
              <a:t>Following data analysis, it's evident that as engine horsepower (HP) increases, mileage decreases, and prices tend to rise, indicating an inverse relationship between HP and mileage, as well as a positive relationship between HP and price.</a:t>
            </a:r>
            <a:endParaRPr lang="en-IN" sz="2400" dirty="0">
              <a:solidFill>
                <a:schemeClr val="tx2"/>
              </a:solidFill>
            </a:endParaRPr>
          </a:p>
        </p:txBody>
      </p:sp>
      <p:pic>
        <p:nvPicPr>
          <p:cNvPr id="30" name="Picture 29">
            <a:extLst>
              <a:ext uri="{FF2B5EF4-FFF2-40B4-BE49-F238E27FC236}">
                <a16:creationId xmlns:a16="http://schemas.microsoft.com/office/drawing/2014/main" id="{88B72322-9B96-407F-9C1A-9F7EF26BC8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3000" y="2811756"/>
            <a:ext cx="8578059" cy="4609251"/>
          </a:xfrm>
          <a:prstGeom prst="rect">
            <a:avLst/>
          </a:prstGeom>
        </p:spPr>
      </p:pic>
      <p:pic>
        <p:nvPicPr>
          <p:cNvPr id="32" name="Picture 31">
            <a:extLst>
              <a:ext uri="{FF2B5EF4-FFF2-40B4-BE49-F238E27FC236}">
                <a16:creationId xmlns:a16="http://schemas.microsoft.com/office/drawing/2014/main" id="{8409A5A2-23B6-48A8-9E13-09B0807746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37649" y="3416197"/>
            <a:ext cx="6201032" cy="3315928"/>
          </a:xfrm>
          <a:prstGeom prst="rect">
            <a:avLst/>
          </a:prstGeom>
          <a:ln>
            <a:solidFill>
              <a:schemeClr val="tx1"/>
            </a:solidFill>
          </a:ln>
        </p:spPr>
      </p:pic>
    </p:spTree>
    <p:extLst>
      <p:ext uri="{BB962C8B-B14F-4D97-AF65-F5344CB8AC3E}">
        <p14:creationId xmlns:p14="http://schemas.microsoft.com/office/powerpoint/2010/main" val="1607805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09274" y="397450"/>
            <a:ext cx="4636129" cy="1106137"/>
          </a:xfrm>
          <a:prstGeom prst="rect">
            <a:avLst/>
          </a:prstGeom>
        </p:spPr>
        <p:txBody>
          <a:bodyPr lIns="0" tIns="0" rIns="0" bIns="0" rtlCol="0" anchor="t">
            <a:spAutoFit/>
          </a:bodyPr>
          <a:lstStyle/>
          <a:p>
            <a:pPr marL="857250" indent="-857250">
              <a:lnSpc>
                <a:spcPts val="9600"/>
              </a:lnSpc>
              <a:buFont typeface="Wingdings" panose="05000000000000000000" pitchFamily="2" charset="2"/>
              <a:buChar char="Ø"/>
            </a:pPr>
            <a:r>
              <a:rPr lang="en-US" sz="5400" b="1" spc="-80" dirty="0">
                <a:solidFill>
                  <a:schemeClr val="tx1">
                    <a:lumMod val="65000"/>
                    <a:lumOff val="35000"/>
                  </a:schemeClr>
                </a:solidFill>
                <a:latin typeface="Graphik Regular" panose="020B0503030202060203" pitchFamily="34" charset="0"/>
              </a:rPr>
              <a:t>Insights</a:t>
            </a:r>
          </a:p>
        </p:txBody>
      </p:sp>
      <p:grpSp>
        <p:nvGrpSpPr>
          <p:cNvPr id="4" name="Group 4"/>
          <p:cNvGrpSpPr/>
          <p:nvPr/>
        </p:nvGrpSpPr>
        <p:grpSpPr>
          <a:xfrm>
            <a:off x="517112" y="8417545"/>
            <a:ext cx="17253775" cy="2017079"/>
            <a:chOff x="0" y="0"/>
            <a:chExt cx="23005033" cy="2689439"/>
          </a:xfrm>
        </p:grpSpPr>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18" name="TextBox 17">
            <a:extLst>
              <a:ext uri="{FF2B5EF4-FFF2-40B4-BE49-F238E27FC236}">
                <a16:creationId xmlns:a16="http://schemas.microsoft.com/office/drawing/2014/main" id="{AF4691BE-840C-498D-8861-416888A3BEB3}"/>
              </a:ext>
            </a:extLst>
          </p:cNvPr>
          <p:cNvSpPr txBox="1"/>
          <p:nvPr/>
        </p:nvSpPr>
        <p:spPr>
          <a:xfrm>
            <a:off x="517112" y="1500994"/>
            <a:ext cx="15887224" cy="584249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t>After data analysis, it's clear that Hatchback, Flex Fuel is the most popular category, and it's notable that market categories featuring Flex Fuel tend to have high popularity among consumers.</a:t>
            </a:r>
          </a:p>
          <a:p>
            <a:pPr marL="457200" indent="-457200">
              <a:lnSpc>
                <a:spcPct val="150000"/>
              </a:lnSpc>
              <a:buFont typeface="Arial" panose="020B0604020202020204" pitchFamily="34" charset="0"/>
              <a:buChar char="•"/>
            </a:pPr>
            <a:r>
              <a:rPr lang="en-US" sz="2800" dirty="0"/>
              <a:t>The engine with the highest horsepower (HP) at 1001 is associated with an average MSRP of $1,757,224.</a:t>
            </a:r>
          </a:p>
          <a:p>
            <a:pPr marL="457200" indent="-457200">
              <a:lnSpc>
                <a:spcPct val="150000"/>
              </a:lnSpc>
              <a:buFont typeface="Arial" panose="020B0604020202020204" pitchFamily="34" charset="0"/>
              <a:buChar char="•"/>
            </a:pPr>
            <a:r>
              <a:rPr lang="en-US" sz="2800" dirty="0"/>
              <a:t>Vehicles with manual transmission are typically cheaper than those with automated manual transmission systems.</a:t>
            </a:r>
          </a:p>
          <a:p>
            <a:pPr marL="457200" indent="-457200">
              <a:lnSpc>
                <a:spcPct val="150000"/>
              </a:lnSpc>
              <a:buFont typeface="Arial" panose="020B0604020202020204" pitchFamily="34" charset="0"/>
              <a:buChar char="•"/>
            </a:pPr>
            <a:r>
              <a:rPr lang="en-US" sz="2800" dirty="0"/>
              <a:t>Bugatti's MSRP is the highest compared to other car makers, reflecting its premium positioning in the market.</a:t>
            </a:r>
          </a:p>
          <a:p>
            <a:pPr marL="457200" indent="-457200">
              <a:lnSpc>
                <a:spcPct val="150000"/>
              </a:lnSpc>
              <a:buFont typeface="Arial" panose="020B0604020202020204" pitchFamily="34" charset="0"/>
              <a:buChar char="•"/>
            </a:pPr>
            <a:r>
              <a:rPr lang="en-US" sz="2800" dirty="0"/>
              <a:t>There appears to be an outlier in the data where a 4-cylinder engine achieves the highest highway MPG of 354, which is unusually high compared to other data points.</a:t>
            </a:r>
          </a:p>
        </p:txBody>
      </p:sp>
      <p:sp>
        <p:nvSpPr>
          <p:cNvPr id="13" name="TextBox 12">
            <a:extLst>
              <a:ext uri="{FF2B5EF4-FFF2-40B4-BE49-F238E27FC236}">
                <a16:creationId xmlns:a16="http://schemas.microsoft.com/office/drawing/2014/main" id="{67F1584F-79A6-456B-A895-E8F63629C6B5}"/>
              </a:ext>
            </a:extLst>
          </p:cNvPr>
          <p:cNvSpPr txBox="1"/>
          <p:nvPr/>
        </p:nvSpPr>
        <p:spPr>
          <a:xfrm>
            <a:off x="929815" y="7526652"/>
            <a:ext cx="3413586" cy="769441"/>
          </a:xfrm>
          <a:prstGeom prst="rect">
            <a:avLst/>
          </a:prstGeom>
          <a:noFill/>
        </p:spPr>
        <p:txBody>
          <a:bodyPr wrap="square" rtlCol="0">
            <a:spAutoFit/>
          </a:bodyPr>
          <a:lstStyle/>
          <a:p>
            <a:r>
              <a:rPr lang="en-US" sz="4400" b="1" dirty="0">
                <a:hlinkClick r:id="rId5"/>
              </a:rPr>
              <a:t>Data sheet:-</a:t>
            </a:r>
            <a:endParaRPr lang="en-IN" sz="44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31" name="TextBox 30">
            <a:extLst>
              <a:ext uri="{FF2B5EF4-FFF2-40B4-BE49-F238E27FC236}">
                <a16:creationId xmlns:a16="http://schemas.microsoft.com/office/drawing/2014/main" id="{E02B4668-F50C-49A3-9CA9-853BE6B1DD4B}"/>
              </a:ext>
            </a:extLst>
          </p:cNvPr>
          <p:cNvSpPr txBox="1"/>
          <p:nvPr/>
        </p:nvSpPr>
        <p:spPr>
          <a:xfrm>
            <a:off x="2641360" y="2035435"/>
            <a:ext cx="7290919" cy="830997"/>
          </a:xfrm>
          <a:prstGeom prst="rect">
            <a:avLst/>
          </a:prstGeom>
          <a:noFill/>
        </p:spPr>
        <p:txBody>
          <a:bodyPr wrap="square" rtlCol="0">
            <a:spAutoFit/>
          </a:bodyPr>
          <a:lstStyle/>
          <a:p>
            <a:pPr marL="685800" indent="-685800">
              <a:buFont typeface="Wingdings" panose="05000000000000000000" pitchFamily="2" charset="2"/>
              <a:buChar char="Ø"/>
            </a:pPr>
            <a:r>
              <a:rPr lang="en-IN" sz="4800" b="1" i="0" dirty="0">
                <a:solidFill>
                  <a:schemeClr val="tx1">
                    <a:lumMod val="65000"/>
                    <a:lumOff val="35000"/>
                  </a:schemeClr>
                </a:solidFill>
                <a:effectLst/>
                <a:latin typeface="Graphik Regular"/>
              </a:rPr>
              <a:t>Tech Used:-</a:t>
            </a:r>
          </a:p>
        </p:txBody>
      </p:sp>
      <p:sp>
        <p:nvSpPr>
          <p:cNvPr id="32" name="TextBox 31">
            <a:extLst>
              <a:ext uri="{FF2B5EF4-FFF2-40B4-BE49-F238E27FC236}">
                <a16:creationId xmlns:a16="http://schemas.microsoft.com/office/drawing/2014/main" id="{7D368F33-B585-4DDA-9A2A-15944B523B0D}"/>
              </a:ext>
            </a:extLst>
          </p:cNvPr>
          <p:cNvSpPr txBox="1"/>
          <p:nvPr/>
        </p:nvSpPr>
        <p:spPr>
          <a:xfrm>
            <a:off x="2616425" y="2815034"/>
            <a:ext cx="13898821" cy="1077218"/>
          </a:xfrm>
          <a:prstGeom prst="rect">
            <a:avLst/>
          </a:prstGeom>
          <a:noFill/>
        </p:spPr>
        <p:txBody>
          <a:bodyPr wrap="square" rtlCol="0">
            <a:spAutoFit/>
          </a:bodyPr>
          <a:lstStyle/>
          <a:p>
            <a:r>
              <a:rPr lang="en-US" sz="3200" b="0" i="0" dirty="0">
                <a:solidFill>
                  <a:schemeClr val="tx2"/>
                </a:solidFill>
                <a:effectLst/>
                <a:latin typeface="Manrope"/>
              </a:rPr>
              <a:t>Excel by Microsoft Corporation – For extracting &amp; manipulating data</a:t>
            </a:r>
          </a:p>
          <a:p>
            <a:r>
              <a:rPr lang="en-US" sz="3200" b="0" i="0" dirty="0">
                <a:solidFill>
                  <a:schemeClr val="tx2"/>
                </a:solidFill>
                <a:effectLst/>
                <a:latin typeface="Manrope"/>
              </a:rPr>
              <a:t>PowerPoint by Microsoft Corporation – For creating the project report.</a:t>
            </a:r>
          </a:p>
        </p:txBody>
      </p:sp>
      <p:sp>
        <p:nvSpPr>
          <p:cNvPr id="27" name="TextBox 26">
            <a:extLst>
              <a:ext uri="{FF2B5EF4-FFF2-40B4-BE49-F238E27FC236}">
                <a16:creationId xmlns:a16="http://schemas.microsoft.com/office/drawing/2014/main" id="{2F8CE9FD-F6E4-4162-883F-146D70F2ADA5}"/>
              </a:ext>
            </a:extLst>
          </p:cNvPr>
          <p:cNvSpPr txBox="1"/>
          <p:nvPr/>
        </p:nvSpPr>
        <p:spPr>
          <a:xfrm>
            <a:off x="2573769" y="4383021"/>
            <a:ext cx="5657884" cy="830997"/>
          </a:xfrm>
          <a:prstGeom prst="rect">
            <a:avLst/>
          </a:prstGeom>
          <a:noFill/>
        </p:spPr>
        <p:txBody>
          <a:bodyPr wrap="square" rtlCol="0">
            <a:spAutoFit/>
          </a:bodyPr>
          <a:lstStyle/>
          <a:p>
            <a:pPr marL="685800" indent="-685800">
              <a:buFont typeface="Wingdings" panose="05000000000000000000" pitchFamily="2" charset="2"/>
              <a:buChar char="Ø"/>
            </a:pPr>
            <a:r>
              <a:rPr lang="en-IN" sz="4800" b="1" i="0" dirty="0">
                <a:solidFill>
                  <a:schemeClr val="tx1">
                    <a:lumMod val="65000"/>
                    <a:lumOff val="35000"/>
                  </a:schemeClr>
                </a:solidFill>
                <a:effectLst/>
                <a:latin typeface="Graphik Regular"/>
              </a:rPr>
              <a:t>Approach:-</a:t>
            </a:r>
          </a:p>
        </p:txBody>
      </p:sp>
      <p:sp>
        <p:nvSpPr>
          <p:cNvPr id="29" name="TextBox 28">
            <a:extLst>
              <a:ext uri="{FF2B5EF4-FFF2-40B4-BE49-F238E27FC236}">
                <a16:creationId xmlns:a16="http://schemas.microsoft.com/office/drawing/2014/main" id="{D030C79C-0B27-4AF4-AB7D-3981E2E8B4F9}"/>
              </a:ext>
            </a:extLst>
          </p:cNvPr>
          <p:cNvSpPr txBox="1"/>
          <p:nvPr/>
        </p:nvSpPr>
        <p:spPr>
          <a:xfrm>
            <a:off x="2742980" y="5194544"/>
            <a:ext cx="13898821" cy="3539430"/>
          </a:xfrm>
          <a:prstGeom prst="rect">
            <a:avLst/>
          </a:prstGeom>
          <a:noFill/>
        </p:spPr>
        <p:txBody>
          <a:bodyPr wrap="square" rtlCol="0">
            <a:spAutoFit/>
          </a:bodyPr>
          <a:lstStyle/>
          <a:p>
            <a:r>
              <a:rPr lang="en-US" sz="3200" dirty="0">
                <a:solidFill>
                  <a:schemeClr val="tx2"/>
                </a:solidFill>
                <a:latin typeface="Manrope"/>
              </a:rPr>
              <a:t>Our initial approach involves comprehensively understanding the dataset, including its structure, data types, and available information. Following this, we will undertake a data cleaning process to rectify any blank spaces resulting from human or system errors, as well as address inconsistent values. Subsequently, we will proceed to analyze the refined data, extracting the necessary insights. Finally, we will compile these insights into a professional and presentable report, ensuring effective communication of our findings.</a:t>
            </a:r>
          </a:p>
        </p:txBody>
      </p:sp>
    </p:spTree>
    <p:extLst>
      <p:ext uri="{BB962C8B-B14F-4D97-AF65-F5344CB8AC3E}">
        <p14:creationId xmlns:p14="http://schemas.microsoft.com/office/powerpoint/2010/main" val="832248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454868"/>
            <a:chOff x="0" y="0"/>
            <a:chExt cx="11564591" cy="4606489"/>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6"/>
              <a:ext cx="11564591" cy="2308323"/>
            </a:xfrm>
            <a:prstGeom prst="rect">
              <a:avLst/>
            </a:prstGeom>
          </p:spPr>
          <p:txBody>
            <a:bodyPr lIns="0" tIns="0" rIns="0" bIns="0" rtlCol="0" anchor="t">
              <a:spAutoFit/>
            </a:bodyPr>
            <a:lstStyle/>
            <a:p>
              <a:pPr marL="457200" indent="-457200">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Project Description</a:t>
              </a:r>
            </a:p>
            <a:p>
              <a:pPr marL="457200" indent="-457200">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Data Analytics Tasks:</a:t>
              </a:r>
            </a:p>
            <a:p>
              <a:pPr marL="457200" indent="-457200">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Dashboards</a:t>
              </a:r>
            </a:p>
            <a:p>
              <a:pPr marL="457200" indent="-457200">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Insights</a:t>
              </a:r>
            </a:p>
            <a:p>
              <a:pPr marL="457200" indent="-457200">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Tech Used &amp; Approach</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5058663" y="1909667"/>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686016" y="3964390"/>
            <a:ext cx="4745294" cy="2462213"/>
          </a:xfrm>
          <a:prstGeom prst="rect">
            <a:avLst/>
          </a:prstGeom>
        </p:spPr>
        <p:txBody>
          <a:bodyPr wrap="square"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Description</a:t>
            </a:r>
          </a:p>
        </p:txBody>
      </p:sp>
      <p:sp>
        <p:nvSpPr>
          <p:cNvPr id="34" name="TextBox 33">
            <a:extLst>
              <a:ext uri="{FF2B5EF4-FFF2-40B4-BE49-F238E27FC236}">
                <a16:creationId xmlns:a16="http://schemas.microsoft.com/office/drawing/2014/main" id="{C4E23CEA-49EC-4641-A709-2E0B417D008E}"/>
              </a:ext>
            </a:extLst>
          </p:cNvPr>
          <p:cNvSpPr txBox="1"/>
          <p:nvPr/>
        </p:nvSpPr>
        <p:spPr>
          <a:xfrm>
            <a:off x="8991600" y="2512009"/>
            <a:ext cx="6265141" cy="5262979"/>
          </a:xfrm>
          <a:prstGeom prst="rect">
            <a:avLst/>
          </a:prstGeom>
          <a:noFill/>
        </p:spPr>
        <p:txBody>
          <a:bodyPr wrap="square" rtlCol="0">
            <a:spAutoFit/>
          </a:bodyPr>
          <a:lstStyle/>
          <a:p>
            <a:r>
              <a:rPr lang="en-US" sz="2400" b="0" i="0" dirty="0">
                <a:solidFill>
                  <a:srgbClr val="374151"/>
                </a:solidFill>
                <a:effectLst/>
                <a:latin typeface="Graphik Regular" panose="020B0503030202060203"/>
                <a:ea typeface="Segoe UI Historic" panose="020B0502040204020203" pitchFamily="34" charset="0"/>
                <a:cs typeface="Segoe UI Historic" panose="020B0502040204020203" pitchFamily="34" charset="0"/>
              </a:rPr>
              <a:t>The automotive industry is undergoing rapid transformation, with a shift towards fuel efficiency, environmental sustainability, and technological innovation. As a Data Analyst, our goal is to help a car manufacturer maximize profitability while meeting consumer demand.</a:t>
            </a:r>
          </a:p>
          <a:p>
            <a:endParaRPr lang="en-US" sz="2400" b="0" i="0" dirty="0">
              <a:solidFill>
                <a:srgbClr val="374151"/>
              </a:solidFill>
              <a:effectLst/>
              <a:latin typeface="Graphik Regular" panose="020B0503030202060203"/>
              <a:ea typeface="Segoe UI Historic" panose="020B0502040204020203" pitchFamily="34" charset="0"/>
              <a:cs typeface="Segoe UI Historic" panose="020B0502040204020203" pitchFamily="34" charset="0"/>
            </a:endParaRPr>
          </a:p>
          <a:p>
            <a:r>
              <a:rPr lang="en-US" sz="2400" b="0" i="0" dirty="0">
                <a:solidFill>
                  <a:srgbClr val="374151"/>
                </a:solidFill>
                <a:effectLst/>
                <a:latin typeface="Söhne"/>
              </a:rPr>
              <a:t>We will analyze a comprehensive dataset encompassing car features, market categories, and pricing. Our analysis will focus on understanding the factors that drive consumer demand and profitability. We will employ data analysis techniques, including regression analysis and market segmentation</a:t>
            </a:r>
            <a:endParaRPr lang="en-IN" sz="2400" dirty="0">
              <a:latin typeface="Graphik Regular" panose="020B0503030202060203"/>
              <a:ea typeface="Segoe UI Historic" panose="020B0502040204020203" pitchFamily="34" charset="0"/>
              <a:cs typeface="Segoe UI Historic"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13" name="Group 13"/>
          <p:cNvGrpSpPr/>
          <p:nvPr/>
        </p:nvGrpSpPr>
        <p:grpSpPr>
          <a:xfrm>
            <a:off x="204268" y="1286097"/>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04800" y="308610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378293" y="4914900"/>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379189" y="6743700"/>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300474" y="8615761"/>
            <a:ext cx="1920802" cy="1720711"/>
            <a:chOff x="0" y="80716"/>
            <a:chExt cx="2561069" cy="2294281"/>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16484543">
              <a:off x="526471" y="78549"/>
              <a:ext cx="2032432" cy="2036765"/>
            </a:xfrm>
            <a:prstGeom prst="rect">
              <a:avLst/>
            </a:prstGeom>
          </p:spPr>
        </p:pic>
      </p:grpSp>
      <p:sp>
        <p:nvSpPr>
          <p:cNvPr id="33" name="TextBox 33"/>
          <p:cNvSpPr txBox="1"/>
          <p:nvPr/>
        </p:nvSpPr>
        <p:spPr>
          <a:xfrm>
            <a:off x="10440431" y="406153"/>
            <a:ext cx="7632963" cy="116705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nchor="t">
            <a:spAutoFit/>
          </a:bodyPr>
          <a:lstStyle/>
          <a:p>
            <a:pPr algn="r">
              <a:lnSpc>
                <a:spcPts val="9600"/>
              </a:lnSpc>
            </a:pPr>
            <a:r>
              <a:rPr lang="en-US" sz="7200" spc="-80" dirty="0">
                <a:solidFill>
                  <a:srgbClr val="FFFFFF"/>
                </a:solidFill>
                <a:latin typeface="Graphik Regular" panose="020B0503030202060203" pitchFamily="34" charset="0"/>
              </a:rPr>
              <a:t>Data Analytics Tasks:</a:t>
            </a:r>
          </a:p>
        </p:txBody>
      </p:sp>
      <p:sp>
        <p:nvSpPr>
          <p:cNvPr id="34" name="TextBox 34"/>
          <p:cNvSpPr txBox="1"/>
          <p:nvPr/>
        </p:nvSpPr>
        <p:spPr>
          <a:xfrm>
            <a:off x="966430" y="1770950"/>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1074831" y="3508458"/>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210054" y="8943424"/>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5</a:t>
            </a:r>
          </a:p>
        </p:txBody>
      </p:sp>
      <p:sp>
        <p:nvSpPr>
          <p:cNvPr id="37" name="TextBox 37"/>
          <p:cNvSpPr txBox="1"/>
          <p:nvPr/>
        </p:nvSpPr>
        <p:spPr>
          <a:xfrm>
            <a:off x="1140454" y="717076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1140455" y="5369378"/>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3C7B2936-D239-4EAE-B14B-D66989961D1B}"/>
              </a:ext>
            </a:extLst>
          </p:cNvPr>
          <p:cNvSpPr txBox="1"/>
          <p:nvPr/>
        </p:nvSpPr>
        <p:spPr>
          <a:xfrm>
            <a:off x="2195917" y="1562827"/>
            <a:ext cx="15406283" cy="1569660"/>
          </a:xfrm>
          <a:prstGeom prst="rect">
            <a:avLst/>
          </a:prstGeom>
          <a:noFill/>
        </p:spPr>
        <p:txBody>
          <a:bodyPr wrap="square" rtlCol="0">
            <a:spAutoFit/>
          </a:bodyPr>
          <a:lstStyle/>
          <a:p>
            <a:r>
              <a:rPr lang="en-US" sz="4800" dirty="0"/>
              <a:t>How does the popularity of a car model vary across different market categories?</a:t>
            </a:r>
          </a:p>
        </p:txBody>
      </p:sp>
      <p:sp>
        <p:nvSpPr>
          <p:cNvPr id="40" name="TextBox 39">
            <a:extLst>
              <a:ext uri="{FF2B5EF4-FFF2-40B4-BE49-F238E27FC236}">
                <a16:creationId xmlns:a16="http://schemas.microsoft.com/office/drawing/2014/main" id="{AF22EA33-4B5D-4C76-B29E-F3F5962E67F0}"/>
              </a:ext>
            </a:extLst>
          </p:cNvPr>
          <p:cNvSpPr txBox="1"/>
          <p:nvPr/>
        </p:nvSpPr>
        <p:spPr>
          <a:xfrm>
            <a:off x="2195917" y="3249761"/>
            <a:ext cx="14843227" cy="1569660"/>
          </a:xfrm>
          <a:prstGeom prst="rect">
            <a:avLst/>
          </a:prstGeom>
          <a:noFill/>
        </p:spPr>
        <p:txBody>
          <a:bodyPr wrap="square" rtlCol="0">
            <a:spAutoFit/>
          </a:bodyPr>
          <a:lstStyle/>
          <a:p>
            <a:r>
              <a:rPr lang="en-US" sz="4800" dirty="0"/>
              <a:t>What is the relationship between a car's engine power and its price?</a:t>
            </a:r>
          </a:p>
        </p:txBody>
      </p:sp>
      <p:sp>
        <p:nvSpPr>
          <p:cNvPr id="41" name="TextBox 40">
            <a:extLst>
              <a:ext uri="{FF2B5EF4-FFF2-40B4-BE49-F238E27FC236}">
                <a16:creationId xmlns:a16="http://schemas.microsoft.com/office/drawing/2014/main" id="{84BCC311-D773-4C52-BEE9-C80DE733D356}"/>
              </a:ext>
            </a:extLst>
          </p:cNvPr>
          <p:cNvSpPr txBox="1"/>
          <p:nvPr/>
        </p:nvSpPr>
        <p:spPr>
          <a:xfrm>
            <a:off x="2242400" y="5088970"/>
            <a:ext cx="14442827" cy="1569660"/>
          </a:xfrm>
          <a:prstGeom prst="rect">
            <a:avLst/>
          </a:prstGeom>
          <a:noFill/>
        </p:spPr>
        <p:txBody>
          <a:bodyPr wrap="square" rtlCol="0">
            <a:spAutoFit/>
          </a:bodyPr>
          <a:lstStyle/>
          <a:p>
            <a:r>
              <a:rPr lang="en-US" sz="4800" dirty="0"/>
              <a:t>Which car features are most important in determining a car's price?</a:t>
            </a:r>
            <a:endParaRPr lang="en-IN" sz="4800" dirty="0"/>
          </a:p>
        </p:txBody>
      </p:sp>
      <p:sp>
        <p:nvSpPr>
          <p:cNvPr id="42" name="TextBox 41">
            <a:extLst>
              <a:ext uri="{FF2B5EF4-FFF2-40B4-BE49-F238E27FC236}">
                <a16:creationId xmlns:a16="http://schemas.microsoft.com/office/drawing/2014/main" id="{8F4DBBAB-9E74-4266-B111-078C02A853D8}"/>
              </a:ext>
            </a:extLst>
          </p:cNvPr>
          <p:cNvSpPr txBox="1"/>
          <p:nvPr/>
        </p:nvSpPr>
        <p:spPr>
          <a:xfrm>
            <a:off x="1830893" y="6953073"/>
            <a:ext cx="14734826" cy="1569660"/>
          </a:xfrm>
          <a:prstGeom prst="rect">
            <a:avLst/>
          </a:prstGeom>
          <a:noFill/>
        </p:spPr>
        <p:txBody>
          <a:bodyPr wrap="square" rtlCol="0">
            <a:spAutoFit/>
          </a:bodyPr>
          <a:lstStyle/>
          <a:p>
            <a:pPr lvl="1"/>
            <a:r>
              <a:rPr lang="en-US" sz="4800" dirty="0"/>
              <a:t>How does the average price of a car vary across different manufacturers?</a:t>
            </a:r>
          </a:p>
        </p:txBody>
      </p:sp>
      <p:sp>
        <p:nvSpPr>
          <p:cNvPr id="43" name="TextBox 42">
            <a:extLst>
              <a:ext uri="{FF2B5EF4-FFF2-40B4-BE49-F238E27FC236}">
                <a16:creationId xmlns:a16="http://schemas.microsoft.com/office/drawing/2014/main" id="{06BCECBF-FE22-47EA-841D-9DB1D0493DBB}"/>
              </a:ext>
            </a:extLst>
          </p:cNvPr>
          <p:cNvSpPr txBox="1"/>
          <p:nvPr/>
        </p:nvSpPr>
        <p:spPr>
          <a:xfrm>
            <a:off x="2397372" y="8633634"/>
            <a:ext cx="15890627" cy="1569660"/>
          </a:xfrm>
          <a:prstGeom prst="rect">
            <a:avLst/>
          </a:prstGeom>
          <a:noFill/>
        </p:spPr>
        <p:txBody>
          <a:bodyPr wrap="square" rtlCol="0">
            <a:spAutoFit/>
          </a:bodyPr>
          <a:lstStyle/>
          <a:p>
            <a:r>
              <a:rPr lang="en-US" sz="4800" dirty="0"/>
              <a:t>What is the relationship between fuel efficiency and the number of cylinders in a car's engine?</a:t>
            </a:r>
            <a:endParaRPr lang="en-IN" sz="4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1792751"/>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B967C4C6-D455-4357-A7C8-0050ADE6D14E}"/>
              </a:ext>
            </a:extLst>
          </p:cNvPr>
          <p:cNvSpPr txBox="1"/>
          <p:nvPr/>
        </p:nvSpPr>
        <p:spPr>
          <a:xfrm>
            <a:off x="2573768" y="1374036"/>
            <a:ext cx="14719545" cy="1569660"/>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How does the popularity of a car model vary across different market categories?</a:t>
            </a:r>
          </a:p>
        </p:txBody>
      </p:sp>
      <p:sp>
        <p:nvSpPr>
          <p:cNvPr id="29" name="TextBox 28">
            <a:extLst>
              <a:ext uri="{FF2B5EF4-FFF2-40B4-BE49-F238E27FC236}">
                <a16:creationId xmlns:a16="http://schemas.microsoft.com/office/drawing/2014/main" id="{7400850A-3751-4D8E-8B99-621ED1DCFD18}"/>
              </a:ext>
            </a:extLst>
          </p:cNvPr>
          <p:cNvSpPr txBox="1"/>
          <p:nvPr/>
        </p:nvSpPr>
        <p:spPr>
          <a:xfrm>
            <a:off x="3873822" y="7969405"/>
            <a:ext cx="12986537" cy="2308324"/>
          </a:xfrm>
          <a:prstGeom prst="rect">
            <a:avLst/>
          </a:prstGeom>
          <a:noFill/>
        </p:spPr>
        <p:txBody>
          <a:bodyPr wrap="square" rtlCol="0">
            <a:spAutoFit/>
          </a:bodyPr>
          <a:lstStyle/>
          <a:p>
            <a:r>
              <a:rPr lang="en-US" sz="2400" b="1" i="0" u="sng" dirty="0">
                <a:solidFill>
                  <a:schemeClr val="tx1">
                    <a:lumMod val="85000"/>
                    <a:lumOff val="15000"/>
                  </a:schemeClr>
                </a:solidFill>
                <a:effectLst/>
                <a:latin typeface="Manrope"/>
              </a:rPr>
              <a:t>Result:-</a:t>
            </a:r>
          </a:p>
          <a:p>
            <a:r>
              <a:rPr lang="en-US" sz="2400" i="0" dirty="0">
                <a:solidFill>
                  <a:schemeClr val="tx2"/>
                </a:solidFill>
                <a:effectLst/>
                <a:latin typeface="Manrope"/>
              </a:rPr>
              <a:t>Based on the analysis of the data, it has been identified that the following car categories have the highest popularity among consumers:- “</a:t>
            </a:r>
            <a:r>
              <a:rPr lang="en-IN" sz="2400" b="1" i="0" dirty="0">
                <a:effectLst/>
                <a:latin typeface="Söhne"/>
              </a:rPr>
              <a:t>Hatchback, Flex Fuel”  “Flex </a:t>
            </a:r>
            <a:r>
              <a:rPr lang="en-IN" sz="2400" b="1" i="0" dirty="0" err="1">
                <a:effectLst/>
                <a:latin typeface="Söhne"/>
              </a:rPr>
              <a:t>Fuel,Diesel</a:t>
            </a:r>
            <a:r>
              <a:rPr lang="en-IN" sz="2400" b="1" dirty="0">
                <a:latin typeface="Söhne"/>
              </a:rPr>
              <a:t> Crossover”, ”Flex Fuel, Performance”.</a:t>
            </a:r>
          </a:p>
          <a:p>
            <a:endParaRPr lang="en-IN" sz="2400" b="1" i="0" dirty="0">
              <a:effectLst/>
              <a:latin typeface="Söhne"/>
            </a:endParaRPr>
          </a:p>
          <a:p>
            <a:endParaRPr lang="en-IN" sz="2400" dirty="0">
              <a:solidFill>
                <a:schemeClr val="tx2"/>
              </a:solidFill>
            </a:endParaRPr>
          </a:p>
        </p:txBody>
      </p:sp>
      <p:pic>
        <p:nvPicPr>
          <p:cNvPr id="30" name="Picture 29">
            <a:extLst>
              <a:ext uri="{FF2B5EF4-FFF2-40B4-BE49-F238E27FC236}">
                <a16:creationId xmlns:a16="http://schemas.microsoft.com/office/drawing/2014/main" id="{97FE524C-CF68-464C-8E4C-8EF546E4C17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73778" y="3264613"/>
            <a:ext cx="7963670" cy="4552648"/>
          </a:xfrm>
          <a:prstGeom prst="rect">
            <a:avLst/>
          </a:prstGeom>
        </p:spPr>
      </p:pic>
      <p:pic>
        <p:nvPicPr>
          <p:cNvPr id="31" name="Picture 30">
            <a:extLst>
              <a:ext uri="{FF2B5EF4-FFF2-40B4-BE49-F238E27FC236}">
                <a16:creationId xmlns:a16="http://schemas.microsoft.com/office/drawing/2014/main" id="{F489D5C5-61CE-4D10-9604-5B0C63F4A1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97222" y="3364493"/>
            <a:ext cx="6210440" cy="4452768"/>
          </a:xfrm>
          <a:prstGeom prst="rect">
            <a:avLst/>
          </a:prstGeom>
          <a:ln>
            <a:solidFill>
              <a:schemeClr val="tx1"/>
            </a:solidFill>
          </a:ln>
        </p:spPr>
      </p:pic>
    </p:spTree>
    <p:extLst>
      <p:ext uri="{BB962C8B-B14F-4D97-AF65-F5344CB8AC3E}">
        <p14:creationId xmlns:p14="http://schemas.microsoft.com/office/powerpoint/2010/main" val="2878759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22619" y="-1377303"/>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C207976F-B387-4EE8-AD9B-F7CB7734EE0A}"/>
              </a:ext>
            </a:extLst>
          </p:cNvPr>
          <p:cNvSpPr txBox="1"/>
          <p:nvPr/>
        </p:nvSpPr>
        <p:spPr>
          <a:xfrm>
            <a:off x="2522344" y="940936"/>
            <a:ext cx="13509848" cy="1569660"/>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What is the relationship between a car's engine power and its price?</a:t>
            </a:r>
          </a:p>
        </p:txBody>
      </p:sp>
      <p:sp>
        <p:nvSpPr>
          <p:cNvPr id="29" name="TextBox 28">
            <a:extLst>
              <a:ext uri="{FF2B5EF4-FFF2-40B4-BE49-F238E27FC236}">
                <a16:creationId xmlns:a16="http://schemas.microsoft.com/office/drawing/2014/main" id="{77DFA335-9E11-4301-BCA2-83C1DA2BFDAD}"/>
              </a:ext>
            </a:extLst>
          </p:cNvPr>
          <p:cNvSpPr txBox="1"/>
          <p:nvPr/>
        </p:nvSpPr>
        <p:spPr>
          <a:xfrm>
            <a:off x="4221216" y="8220455"/>
            <a:ext cx="13087285" cy="1200329"/>
          </a:xfrm>
          <a:prstGeom prst="rect">
            <a:avLst/>
          </a:prstGeom>
          <a:noFill/>
        </p:spPr>
        <p:txBody>
          <a:bodyPr wrap="square" rtlCol="0">
            <a:spAutoFit/>
          </a:bodyPr>
          <a:lstStyle/>
          <a:p>
            <a:r>
              <a:rPr lang="en-US" sz="2400" b="1" i="0" u="sng" dirty="0">
                <a:solidFill>
                  <a:schemeClr val="tx1">
                    <a:lumMod val="85000"/>
                    <a:lumOff val="15000"/>
                  </a:schemeClr>
                </a:solidFill>
                <a:effectLst/>
                <a:latin typeface="Manrope"/>
              </a:rPr>
              <a:t>Result:-</a:t>
            </a:r>
          </a:p>
          <a:p>
            <a:r>
              <a:rPr lang="en-US" sz="2400" b="0" i="0" dirty="0">
                <a:solidFill>
                  <a:schemeClr val="tx2"/>
                </a:solidFill>
                <a:effectLst/>
                <a:latin typeface="Manrope"/>
              </a:rPr>
              <a:t>The analysis indicates a positive correlation between a car's horsepower (HP) and its price, implying that higher HP leads to higher prices in the market.</a:t>
            </a:r>
            <a:endParaRPr lang="en-IN" sz="2400" dirty="0">
              <a:solidFill>
                <a:schemeClr val="tx2"/>
              </a:solidFill>
            </a:endParaRPr>
          </a:p>
        </p:txBody>
      </p:sp>
      <p:pic>
        <p:nvPicPr>
          <p:cNvPr id="30" name="Picture 29">
            <a:extLst>
              <a:ext uri="{FF2B5EF4-FFF2-40B4-BE49-F238E27FC236}">
                <a16:creationId xmlns:a16="http://schemas.microsoft.com/office/drawing/2014/main" id="{B857D103-41B2-4F93-A0E7-5BC1C795F47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83504" y="2933700"/>
            <a:ext cx="8641445" cy="5064047"/>
          </a:xfrm>
          <a:prstGeom prst="rect">
            <a:avLst/>
          </a:prstGeom>
        </p:spPr>
      </p:pic>
    </p:spTree>
    <p:extLst>
      <p:ext uri="{BB962C8B-B14F-4D97-AF65-F5344CB8AC3E}">
        <p14:creationId xmlns:p14="http://schemas.microsoft.com/office/powerpoint/2010/main" val="245385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22619" y="-1377303"/>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C207976F-B387-4EE8-AD9B-F7CB7734EE0A}"/>
              </a:ext>
            </a:extLst>
          </p:cNvPr>
          <p:cNvSpPr txBox="1"/>
          <p:nvPr/>
        </p:nvSpPr>
        <p:spPr>
          <a:xfrm>
            <a:off x="2522344" y="940936"/>
            <a:ext cx="14927456" cy="1569660"/>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Which car features are most important in determining a car's price?</a:t>
            </a:r>
          </a:p>
        </p:txBody>
      </p:sp>
      <p:sp>
        <p:nvSpPr>
          <p:cNvPr id="29" name="TextBox 28">
            <a:extLst>
              <a:ext uri="{FF2B5EF4-FFF2-40B4-BE49-F238E27FC236}">
                <a16:creationId xmlns:a16="http://schemas.microsoft.com/office/drawing/2014/main" id="{77DFA335-9E11-4301-BCA2-83C1DA2BFDAD}"/>
              </a:ext>
            </a:extLst>
          </p:cNvPr>
          <p:cNvSpPr txBox="1"/>
          <p:nvPr/>
        </p:nvSpPr>
        <p:spPr>
          <a:xfrm>
            <a:off x="3700046" y="8044516"/>
            <a:ext cx="13749754" cy="461665"/>
          </a:xfrm>
          <a:prstGeom prst="rect">
            <a:avLst/>
          </a:prstGeom>
          <a:noFill/>
        </p:spPr>
        <p:txBody>
          <a:bodyPr wrap="square" rtlCol="0">
            <a:spAutoFit/>
          </a:bodyPr>
          <a:lstStyle/>
          <a:p>
            <a:r>
              <a:rPr lang="en-US" sz="2400" b="0" i="0" dirty="0">
                <a:solidFill>
                  <a:schemeClr val="tx2"/>
                </a:solidFill>
                <a:effectLst/>
                <a:latin typeface="Manrope"/>
              </a:rPr>
              <a:t>After doing the regression analysis on the data we found the above result.</a:t>
            </a:r>
            <a:endParaRPr lang="en-IN" sz="2400" dirty="0">
              <a:solidFill>
                <a:schemeClr val="tx2"/>
              </a:solidFill>
            </a:endParaRPr>
          </a:p>
        </p:txBody>
      </p:sp>
      <p:pic>
        <p:nvPicPr>
          <p:cNvPr id="30" name="Picture 29">
            <a:extLst>
              <a:ext uri="{FF2B5EF4-FFF2-40B4-BE49-F238E27FC236}">
                <a16:creationId xmlns:a16="http://schemas.microsoft.com/office/drawing/2014/main" id="{AD9DFCFA-CDDC-4A35-94FF-84DDC2030F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2536" y="2731663"/>
            <a:ext cx="10281076" cy="5113049"/>
          </a:xfrm>
          <a:prstGeom prst="rect">
            <a:avLst/>
          </a:prstGeom>
        </p:spPr>
      </p:pic>
      <p:pic>
        <p:nvPicPr>
          <p:cNvPr id="33" name="Picture 32">
            <a:extLst>
              <a:ext uri="{FF2B5EF4-FFF2-40B4-BE49-F238E27FC236}">
                <a16:creationId xmlns:a16="http://schemas.microsoft.com/office/drawing/2014/main" id="{1C17CDE1-BE37-4685-80F5-B13383CAAF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76519" y="3162300"/>
            <a:ext cx="5806282" cy="2576377"/>
          </a:xfrm>
          <a:prstGeom prst="rect">
            <a:avLst/>
          </a:prstGeom>
          <a:ln>
            <a:solidFill>
              <a:schemeClr val="tx1"/>
            </a:solidFill>
          </a:ln>
        </p:spPr>
      </p:pic>
    </p:spTree>
    <p:extLst>
      <p:ext uri="{BB962C8B-B14F-4D97-AF65-F5344CB8AC3E}">
        <p14:creationId xmlns:p14="http://schemas.microsoft.com/office/powerpoint/2010/main" val="3633627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22619" y="-1377303"/>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C207976F-B387-4EE8-AD9B-F7CB7734EE0A}"/>
              </a:ext>
            </a:extLst>
          </p:cNvPr>
          <p:cNvSpPr txBox="1"/>
          <p:nvPr/>
        </p:nvSpPr>
        <p:spPr>
          <a:xfrm>
            <a:off x="2522344" y="940936"/>
            <a:ext cx="14927456" cy="1569660"/>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Which car features are most important in determining a car's price?</a:t>
            </a:r>
          </a:p>
        </p:txBody>
      </p:sp>
      <p:sp>
        <p:nvSpPr>
          <p:cNvPr id="29" name="TextBox 28">
            <a:extLst>
              <a:ext uri="{FF2B5EF4-FFF2-40B4-BE49-F238E27FC236}">
                <a16:creationId xmlns:a16="http://schemas.microsoft.com/office/drawing/2014/main" id="{77DFA335-9E11-4301-BCA2-83C1DA2BFDAD}"/>
              </a:ext>
            </a:extLst>
          </p:cNvPr>
          <p:cNvSpPr txBox="1"/>
          <p:nvPr/>
        </p:nvSpPr>
        <p:spPr>
          <a:xfrm>
            <a:off x="4050658" y="7696449"/>
            <a:ext cx="13965335" cy="1569660"/>
          </a:xfrm>
          <a:prstGeom prst="rect">
            <a:avLst/>
          </a:prstGeom>
          <a:noFill/>
        </p:spPr>
        <p:txBody>
          <a:bodyPr wrap="square" rtlCol="0">
            <a:spAutoFit/>
          </a:bodyPr>
          <a:lstStyle/>
          <a:p>
            <a:r>
              <a:rPr lang="en-US" sz="2400" b="1" i="0" u="sng" dirty="0">
                <a:solidFill>
                  <a:schemeClr val="tx1">
                    <a:lumMod val="85000"/>
                    <a:lumOff val="15000"/>
                  </a:schemeClr>
                </a:solidFill>
                <a:effectLst/>
                <a:latin typeface="Manrope"/>
              </a:rPr>
              <a:t>Result:-</a:t>
            </a:r>
          </a:p>
          <a:p>
            <a:r>
              <a:rPr lang="en-US" sz="2400" b="0" i="0" dirty="0">
                <a:solidFill>
                  <a:schemeClr val="tx2"/>
                </a:solidFill>
                <a:effectLst/>
                <a:latin typeface="Manrope"/>
              </a:rPr>
              <a:t>The regression analysis findings reveal that the number of cylinders in the engine has the most significant impact on a car's price, followed by mileage and then horsepower. This insight can guide the car manufacturer in prioritizing these factors when setting prices and developing future models.</a:t>
            </a:r>
            <a:endParaRPr lang="en-IN" sz="2400" dirty="0">
              <a:solidFill>
                <a:schemeClr val="tx2"/>
              </a:solidFill>
            </a:endParaRPr>
          </a:p>
        </p:txBody>
      </p:sp>
      <p:pic>
        <p:nvPicPr>
          <p:cNvPr id="31" name="Picture 30">
            <a:extLst>
              <a:ext uri="{FF2B5EF4-FFF2-40B4-BE49-F238E27FC236}">
                <a16:creationId xmlns:a16="http://schemas.microsoft.com/office/drawing/2014/main" id="{3652F160-2D73-466D-86B0-7B2B4D1FFB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1886" y="3231044"/>
            <a:ext cx="7764054" cy="4114286"/>
          </a:xfrm>
          <a:prstGeom prst="rect">
            <a:avLst/>
          </a:prstGeom>
        </p:spPr>
      </p:pic>
    </p:spTree>
    <p:extLst>
      <p:ext uri="{BB962C8B-B14F-4D97-AF65-F5344CB8AC3E}">
        <p14:creationId xmlns:p14="http://schemas.microsoft.com/office/powerpoint/2010/main" val="263834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22619" y="-1377303"/>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C207976F-B387-4EE8-AD9B-F7CB7734EE0A}"/>
              </a:ext>
            </a:extLst>
          </p:cNvPr>
          <p:cNvSpPr txBox="1"/>
          <p:nvPr/>
        </p:nvSpPr>
        <p:spPr>
          <a:xfrm>
            <a:off x="2522344" y="940936"/>
            <a:ext cx="15079856" cy="1569660"/>
          </a:xfrm>
          <a:prstGeom prst="rect">
            <a:avLst/>
          </a:prstGeom>
          <a:noFill/>
        </p:spPr>
        <p:txBody>
          <a:bodyPr wrap="square" rtlCol="0">
            <a:spAutoFit/>
          </a:bodyPr>
          <a:lstStyle/>
          <a:p>
            <a:pPr marL="685800" indent="-685800">
              <a:buFont typeface="Wingdings" panose="05000000000000000000" pitchFamily="2" charset="2"/>
              <a:buChar char="Ø"/>
            </a:pPr>
            <a:r>
              <a:rPr lang="en-US" sz="4800" b="1" i="0" dirty="0">
                <a:solidFill>
                  <a:schemeClr val="tx1">
                    <a:lumMod val="65000"/>
                    <a:lumOff val="35000"/>
                  </a:schemeClr>
                </a:solidFill>
                <a:effectLst/>
                <a:latin typeface="Graphik Regular"/>
              </a:rPr>
              <a:t>How does the average price of a car vary across different manufacturers?</a:t>
            </a:r>
          </a:p>
        </p:txBody>
      </p:sp>
      <p:sp>
        <p:nvSpPr>
          <p:cNvPr id="29" name="TextBox 28">
            <a:extLst>
              <a:ext uri="{FF2B5EF4-FFF2-40B4-BE49-F238E27FC236}">
                <a16:creationId xmlns:a16="http://schemas.microsoft.com/office/drawing/2014/main" id="{77DFA335-9E11-4301-BCA2-83C1DA2BFDAD}"/>
              </a:ext>
            </a:extLst>
          </p:cNvPr>
          <p:cNvSpPr txBox="1"/>
          <p:nvPr/>
        </p:nvSpPr>
        <p:spPr>
          <a:xfrm>
            <a:off x="3959275" y="7776404"/>
            <a:ext cx="12205993" cy="1569660"/>
          </a:xfrm>
          <a:prstGeom prst="rect">
            <a:avLst/>
          </a:prstGeom>
          <a:noFill/>
        </p:spPr>
        <p:txBody>
          <a:bodyPr wrap="square" rtlCol="0">
            <a:spAutoFit/>
          </a:bodyPr>
          <a:lstStyle/>
          <a:p>
            <a:r>
              <a:rPr lang="en-US" sz="2400" b="1" i="0" u="sng" dirty="0">
                <a:solidFill>
                  <a:schemeClr val="tx1">
                    <a:lumMod val="85000"/>
                    <a:lumOff val="15000"/>
                  </a:schemeClr>
                </a:solidFill>
                <a:effectLst/>
                <a:latin typeface="Manrope"/>
              </a:rPr>
              <a:t>Result:-</a:t>
            </a:r>
          </a:p>
          <a:p>
            <a:r>
              <a:rPr lang="en-US" sz="2400" b="0" i="0" dirty="0">
                <a:solidFill>
                  <a:schemeClr val="tx2"/>
                </a:solidFill>
                <a:effectLst/>
                <a:latin typeface="Manrope"/>
              </a:rPr>
              <a:t>Based on the analysis of manufacturers and their average selling rates for cars, it has been determined that Bugatti has the highest average selling rate, followed by Maybach and Rolls-Royce in descending order. </a:t>
            </a:r>
            <a:endParaRPr lang="en-IN" sz="2400" dirty="0">
              <a:solidFill>
                <a:schemeClr val="tx2"/>
              </a:solidFill>
            </a:endParaRPr>
          </a:p>
        </p:txBody>
      </p:sp>
      <p:pic>
        <p:nvPicPr>
          <p:cNvPr id="35" name="Picture 34">
            <a:extLst>
              <a:ext uri="{FF2B5EF4-FFF2-40B4-BE49-F238E27FC236}">
                <a16:creationId xmlns:a16="http://schemas.microsoft.com/office/drawing/2014/main" id="{03B7376A-4F6F-4398-91C3-EC27DE0F42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3712" y="3170626"/>
            <a:ext cx="4151343" cy="4281705"/>
          </a:xfrm>
          <a:prstGeom prst="rect">
            <a:avLst/>
          </a:prstGeom>
          <a:ln>
            <a:solidFill>
              <a:schemeClr val="tx1"/>
            </a:solidFill>
          </a:ln>
        </p:spPr>
      </p:pic>
      <p:pic>
        <p:nvPicPr>
          <p:cNvPr id="37" name="Picture 36">
            <a:extLst>
              <a:ext uri="{FF2B5EF4-FFF2-40B4-BE49-F238E27FC236}">
                <a16:creationId xmlns:a16="http://schemas.microsoft.com/office/drawing/2014/main" id="{D66B15FD-5F55-4172-923E-F1FF7F21F1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49834" y="3170626"/>
            <a:ext cx="7465411" cy="4281705"/>
          </a:xfrm>
          <a:prstGeom prst="rect">
            <a:avLst/>
          </a:prstGeom>
        </p:spPr>
      </p:pic>
    </p:spTree>
    <p:extLst>
      <p:ext uri="{BB962C8B-B14F-4D97-AF65-F5344CB8AC3E}">
        <p14:creationId xmlns:p14="http://schemas.microsoft.com/office/powerpoint/2010/main" val="22793313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4616</TotalTime>
  <Words>1144</Words>
  <Application>Microsoft Office PowerPoint</Application>
  <PresentationFormat>Custom</PresentationFormat>
  <Paragraphs>117</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Graphik Regular</vt:lpstr>
      <vt:lpstr>Calibri</vt:lpstr>
      <vt:lpstr>Clear Sans Regular Bold</vt:lpstr>
      <vt:lpstr>Manrope</vt:lpstr>
      <vt:lpstr>Söhne</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Harsh Shukla</cp:lastModifiedBy>
  <cp:revision>76</cp:revision>
  <dcterms:created xsi:type="dcterms:W3CDTF">2006-08-16T00:00:00Z</dcterms:created>
  <dcterms:modified xsi:type="dcterms:W3CDTF">2023-10-10T06:23:29Z</dcterms:modified>
  <dc:identifier>DAEhDyfaYKE</dc:identifier>
</cp:coreProperties>
</file>